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handoutMasterIdLst>
    <p:handoutMasterId r:id="rId14"/>
  </p:handoutMasterIdLst>
  <p:sldIdLst>
    <p:sldId id="266" r:id="rId5"/>
    <p:sldId id="308" r:id="rId6"/>
    <p:sldId id="312" r:id="rId7"/>
    <p:sldId id="309" r:id="rId8"/>
    <p:sldId id="310" r:id="rId9"/>
    <p:sldId id="311" r:id="rId10"/>
    <p:sldId id="314" r:id="rId11"/>
    <p:sldId id="313" r:id="rId12"/>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8" autoAdjust="0"/>
    <p:restoredTop sz="94619" autoAdjust="0"/>
  </p:normalViewPr>
  <p:slideViewPr>
    <p:cSldViewPr snapToGrid="0">
      <p:cViewPr varScale="1">
        <p:scale>
          <a:sx n="71" d="100"/>
          <a:sy n="71" d="100"/>
        </p:scale>
        <p:origin x="78" y="354"/>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rtlCol="0"/>
        <a:lstStyle/>
        <a:p>
          <a:pPr rtl="0"/>
          <a:endParaRPr lang="en-US"/>
        </a:p>
      </dgm:t>
    </dgm:pt>
    <dgm:pt modelId="{40FC4FFE-8987-4A26-B7F4-8A516F18ADAE}">
      <dgm:prSet/>
      <dgm:spPr/>
      <dgm:t>
        <a:bodyPr rtlCol="0"/>
        <a:lstStyle/>
        <a:p>
          <a:pPr>
            <a:lnSpc>
              <a:spcPct val="100000"/>
            </a:lnSpc>
            <a:defRPr cap="all"/>
          </a:pPr>
          <a:r>
            <a:rPr lang="fr-FR" noProof="0" dirty="0"/>
            <a:t>ADD\REMOVE AN INSTANCE TO BE BACKUPED</a:t>
          </a:r>
        </a:p>
      </dgm:t>
    </dgm:pt>
    <dgm:pt modelId="{CAD7EF86-FB23-41F6-BF42-040B36DEFDB1}" type="parTrans" cxnId="{C7AD8469-3C68-4AF9-AB82-79B0043AA120}">
      <dgm:prSet/>
      <dgm:spPr/>
      <dgm:t>
        <a:bodyPr rtlCol="0"/>
        <a:lstStyle/>
        <a:p>
          <a:pPr rtl="0"/>
          <a:endParaRPr lang="fr-FR" noProof="0" dirty="0"/>
        </a:p>
      </dgm:t>
    </dgm:pt>
    <dgm:pt modelId="{5B62599A-5C9B-48E7-896E-EA782AC60C8B}" type="sibTrans" cxnId="{C7AD8469-3C68-4AF9-AB82-79B0043AA120}">
      <dgm:prSet/>
      <dgm:spPr/>
      <dgm:t>
        <a:bodyPr rtlCol="0"/>
        <a:lstStyle/>
        <a:p>
          <a:pPr rtl="0"/>
          <a:endParaRPr lang="fr-FR" noProof="0" dirty="0"/>
        </a:p>
      </dgm:t>
    </dgm:pt>
    <dgm:pt modelId="{49225C73-1633-42F1-AB3B-7CB183E5F8B8}">
      <dgm:prSet/>
      <dgm:spPr/>
      <dgm:t>
        <a:bodyPr rtlCol="0"/>
        <a:lstStyle/>
        <a:p>
          <a:pPr>
            <a:lnSpc>
              <a:spcPct val="100000"/>
            </a:lnSpc>
            <a:defRPr cap="all"/>
          </a:pPr>
          <a:r>
            <a:rPr lang="fr-FR" noProof="0" dirty="0"/>
            <a:t>MONITORING AND LOGS.</a:t>
          </a:r>
        </a:p>
      </dgm:t>
    </dgm:pt>
    <dgm:pt modelId="{1A0E2090-1D4F-438A-8766-B6030CE01ADD}" type="parTrans" cxnId="{A9154303-8225-4248-91DC-1B0156A35F07}">
      <dgm:prSet/>
      <dgm:spPr/>
      <dgm:t>
        <a:bodyPr rtlCol="0"/>
        <a:lstStyle/>
        <a:p>
          <a:pPr rtl="0"/>
          <a:endParaRPr lang="fr-FR" noProof="0" dirty="0"/>
        </a:p>
      </dgm:t>
    </dgm:pt>
    <dgm:pt modelId="{9646853A-8964-4519-A5B1-0B7D18B2983D}" type="sibTrans" cxnId="{A9154303-8225-4248-91DC-1B0156A35F07}">
      <dgm:prSet/>
      <dgm:spPr/>
      <dgm:t>
        <a:bodyPr rtlCol="0"/>
        <a:lstStyle/>
        <a:p>
          <a:pPr rtl="0"/>
          <a:endParaRPr lang="fr-FR" noProof="0" dirty="0"/>
        </a:p>
      </dgm:t>
    </dgm:pt>
    <dgm:pt modelId="{1C383F32-22E8-4F62-A3E0-BDC3D5F48992}">
      <dgm:prSet/>
      <dgm:spPr/>
      <dgm:t>
        <a:bodyPr rtlCol="0"/>
        <a:lstStyle/>
        <a:p>
          <a:pPr>
            <a:lnSpc>
              <a:spcPct val="100000"/>
            </a:lnSpc>
            <a:defRPr cap="all"/>
          </a:pPr>
          <a:r>
            <a:rPr lang="fr-FR" noProof="0" dirty="0"/>
            <a:t>CMS</a:t>
          </a:r>
        </a:p>
      </dgm:t>
    </dgm:pt>
    <dgm:pt modelId="{A7920A2F-3244-4159-AF04-6A1D38B7B317}" type="parTrans" cxnId="{C4CCE57E-E871-46D6-BAD5-880252C95D22}">
      <dgm:prSet/>
      <dgm:spPr/>
      <dgm:t>
        <a:bodyPr rtlCol="0"/>
        <a:lstStyle/>
        <a:p>
          <a:pPr rtl="0"/>
          <a:endParaRPr lang="fr-FR" noProof="0" dirty="0"/>
        </a:p>
      </dgm:t>
    </dgm:pt>
    <dgm:pt modelId="{8500F72A-2C6D-4FDF-9C1D-CA691380EB0B}" type="sibTrans" cxnId="{C4CCE57E-E871-46D6-BAD5-880252C95D22}">
      <dgm:prSet/>
      <dgm:spPr/>
      <dgm:t>
        <a:bodyPr rtlCol="0"/>
        <a:lstStyle/>
        <a:p>
          <a:pPr rtl="0"/>
          <a:endParaRPr lang="fr-FR" noProof="0" dirty="0"/>
        </a:p>
      </dgm:t>
    </dgm:pt>
    <dgm:pt modelId="{B6056BFB-47D7-4C5F-BA11-2CB63C56A52D}" type="pres">
      <dgm:prSet presAssocID="{01A66772-F185-4D58-B8BB-E9370D7A7A2B}" presName="root" presStyleCnt="0">
        <dgm:presLayoutVars>
          <dgm:dir/>
          <dgm:resizeHandles val="exact"/>
        </dgm:presLayoutVars>
      </dgm:prSet>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0" presStyleCnt="3"/>
      <dgm:spPr>
        <a:prstGeom prst="ellipse">
          <a:avLst/>
        </a:prstGeom>
      </dgm:spPr>
    </dgm:pt>
    <dgm:pt modelId="{F09AEBFF-D2D3-4FFF-AD65-C3CEAEEB10F2}" type="pres">
      <dgm:prSet presAssocID="{1C383F32-22E8-4F62-A3E0-BDC3D5F489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0" presStyleCnt="3">
        <dgm:presLayoutVars>
          <dgm:chMax val="1"/>
          <dgm:chPref val="1"/>
        </dgm:presLayoutVars>
      </dgm:prSet>
      <dgm:spPr/>
    </dgm:pt>
    <dgm:pt modelId="{47BA8BF0-B11F-4B08-8E13-F2B453ACD91C}" type="pres">
      <dgm:prSet presAssocID="{8500F72A-2C6D-4FDF-9C1D-CA691380EB0B}" presName="sibTrans" presStyleCnt="0"/>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1" presStyleCnt="3"/>
      <dgm:spPr>
        <a:prstGeom prst="ellipse">
          <a:avLst/>
        </a:prstGeom>
      </dgm:spPr>
    </dgm:pt>
    <dgm:pt modelId="{8FA2F131-CD01-4CBD-B7A5-1B9B5E7F0402}" type="pres">
      <dgm:prSet presAssocID="{40FC4FFE-8987-4A26-B7F4-8A516F18ADAE}"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1"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2" presStyleCnt="3"/>
      <dgm:spPr>
        <a:prstGeom prst="ellipse">
          <a:avLst/>
        </a:prstGeom>
      </dgm:spPr>
    </dgm:pt>
    <dgm:pt modelId="{E94F35BC-9C76-400A-BBCA-0032259E2E5A}" type="pres">
      <dgm:prSet presAssocID="{49225C73-1633-42F1-AB3B-7CB183E5F8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2" destOrd="0" parTransId="{1A0E2090-1D4F-438A-8766-B6030CE01ADD}" sibTransId="{9646853A-8964-4519-A5B1-0B7D18B2983D}"/>
    <dgm:cxn modelId="{02CF5E3D-26BD-492A-991A-78EC62850CF6}" type="presOf" srcId="{1C383F32-22E8-4F62-A3E0-BDC3D5F48992}" destId="{AB9CAFAA-6939-48A6-A89B-19D1A94B9EA1}"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1" destOrd="0" parTransId="{CAD7EF86-FB23-41F6-BF42-040B36DEFDB1}" sibTransId="{5B62599A-5C9B-48E7-896E-EA782AC60C8B}"/>
    <dgm:cxn modelId="{20514077-379D-4BEF-B743-97AA3ABC6BAA}" type="presOf" srcId="{49225C73-1633-42F1-AB3B-7CB183E5F8B8}" destId="{20363298-B2A6-463D-A7BE-F9F67404E389}" srcOrd="0" destOrd="0" presId="urn:microsoft.com/office/officeart/2018/5/layout/IconLeafLabelList"/>
    <dgm:cxn modelId="{C4CCE57E-E871-46D6-BAD5-880252C95D22}" srcId="{01A66772-F185-4D58-B8BB-E9370D7A7A2B}" destId="{1C383F32-22E8-4F62-A3E0-BDC3D5F48992}" srcOrd="0" destOrd="0" parTransId="{A7920A2F-3244-4159-AF04-6A1D38B7B317}" sibTransId="{8500F72A-2C6D-4FDF-9C1D-CA691380EB0B}"/>
    <dgm:cxn modelId="{368A92E4-ECA5-42E6-A386-02176AF403A6}" type="presOf" srcId="{40FC4FFE-8987-4A26-B7F4-8A516F18ADAE}" destId="{08F4E96D-0DB6-4476-8C51-7CC7EC2F227B}" srcOrd="0" destOrd="0" presId="urn:microsoft.com/office/officeart/2018/5/layout/IconLeafLabelList"/>
    <dgm:cxn modelId="{2ECBB1BC-FE7C-4ADB-B261-A9AE9DA49D2F}" type="presParOf" srcId="{B6056BFB-47D7-4C5F-BA11-2CB63C56A52D}" destId="{BDCD0AC9-D564-4025-AD8A-36664A6CBE31}" srcOrd="0" destOrd="0" presId="urn:microsoft.com/office/officeart/2018/5/layout/IconLeafLabelList"/>
    <dgm:cxn modelId="{F56610AF-A0A1-4A87-AE26-692FDAACDA23}" type="presParOf" srcId="{BDCD0AC9-D564-4025-AD8A-36664A6CBE31}" destId="{5BDDFF18-9AEC-4E5E-B9AA-33D86F01A63E}" srcOrd="0" destOrd="0" presId="urn:microsoft.com/office/officeart/2018/5/layout/IconLeafLabelList"/>
    <dgm:cxn modelId="{AE8AD180-B139-4714-91B1-FFFB0C525ACD}" type="presParOf" srcId="{BDCD0AC9-D564-4025-AD8A-36664A6CBE31}" destId="{F09AEBFF-D2D3-4FFF-AD65-C3CEAEEB10F2}" srcOrd="1" destOrd="0" presId="urn:microsoft.com/office/officeart/2018/5/layout/IconLeafLabelList"/>
    <dgm:cxn modelId="{1622CFDD-D55D-4A02-B548-C9EFDE3CBF9A}" type="presParOf" srcId="{BDCD0AC9-D564-4025-AD8A-36664A6CBE31}" destId="{F2EBFBCF-0520-415A-A886-3C4F90D208EF}" srcOrd="2" destOrd="0" presId="urn:microsoft.com/office/officeart/2018/5/layout/IconLeafLabelList"/>
    <dgm:cxn modelId="{022EE683-AAF0-45E4-8132-EC714ABF98C1}" type="presParOf" srcId="{BDCD0AC9-D564-4025-AD8A-36664A6CBE31}" destId="{AB9CAFAA-6939-48A6-A89B-19D1A94B9EA1}" srcOrd="3" destOrd="0" presId="urn:microsoft.com/office/officeart/2018/5/layout/IconLeafLabelList"/>
    <dgm:cxn modelId="{49751298-B43F-4E66-88C1-2C138DC62C63}" type="presParOf" srcId="{B6056BFB-47D7-4C5F-BA11-2CB63C56A52D}" destId="{47BA8BF0-B11F-4B08-8E13-F2B453ACD91C}" srcOrd="1" destOrd="0" presId="urn:microsoft.com/office/officeart/2018/5/layout/IconLeafLabelList"/>
    <dgm:cxn modelId="{74C507EC-2896-4246-A1A7-E3F416EE1972}" type="presParOf" srcId="{B6056BFB-47D7-4C5F-BA11-2CB63C56A52D}" destId="{311B26C8-22B1-4363-B621-DD56FB7418C8}" srcOrd="2" destOrd="0" presId="urn:microsoft.com/office/officeart/2018/5/layout/IconLeafLabelList"/>
    <dgm:cxn modelId="{A2EEBF4A-745C-4519-BACB-D238A55687DE}" type="presParOf" srcId="{311B26C8-22B1-4363-B621-DD56FB7418C8}" destId="{A201D7A7-914C-4D24-8B82-EE40155AB0BE}" srcOrd="0" destOrd="0" presId="urn:microsoft.com/office/officeart/2018/5/layout/IconLeafLabelList"/>
    <dgm:cxn modelId="{50FEC4C6-8C07-430C-821D-4D3FD5F9A244}" type="presParOf" srcId="{311B26C8-22B1-4363-B621-DD56FB7418C8}" destId="{8FA2F131-CD01-4CBD-B7A5-1B9B5E7F0402}" srcOrd="1" destOrd="0" presId="urn:microsoft.com/office/officeart/2018/5/layout/IconLeafLabelList"/>
    <dgm:cxn modelId="{C1C048E2-E8A0-4B89-9DD5-7B97F8D47E20}" type="presParOf" srcId="{311B26C8-22B1-4363-B621-DD56FB7418C8}" destId="{F755F00C-B2DB-4097-B4BC-8F1BACC938B7}" srcOrd="2" destOrd="0" presId="urn:microsoft.com/office/officeart/2018/5/layout/IconLeafLabelList"/>
    <dgm:cxn modelId="{28754695-0B1B-474E-A267-7AE309986937}" type="presParOf" srcId="{311B26C8-22B1-4363-B621-DD56FB7418C8}" destId="{08F4E96D-0DB6-4476-8C51-7CC7EC2F227B}" srcOrd="3" destOrd="0" presId="urn:microsoft.com/office/officeart/2018/5/layout/IconLeafLabelList"/>
    <dgm:cxn modelId="{E723EACB-828E-4CF6-82DD-318B2F8B3396}" type="presParOf" srcId="{B6056BFB-47D7-4C5F-BA11-2CB63C56A52D}" destId="{5AB3C10D-885E-4522-AB39-7ED4318D191A}" srcOrd="3" destOrd="0" presId="urn:microsoft.com/office/officeart/2018/5/layout/IconLeafLabelList"/>
    <dgm:cxn modelId="{D429244E-51B1-4F04-858D-C9E017A76683}" type="presParOf" srcId="{B6056BFB-47D7-4C5F-BA11-2CB63C56A52D}" destId="{2F278BF9-E1B2-4A1C-B065-C19A7B904219}" srcOrd="4" destOrd="0" presId="urn:microsoft.com/office/officeart/2018/5/layout/IconLeafLabelList"/>
    <dgm:cxn modelId="{B5340C86-DB18-483D-A8D1-08DD47F9C86C}" type="presParOf" srcId="{2F278BF9-E1B2-4A1C-B065-C19A7B904219}" destId="{543C18BC-1989-44B2-9862-C670C61D3452}" srcOrd="0" destOrd="0" presId="urn:microsoft.com/office/officeart/2018/5/layout/IconLeafLabelList"/>
    <dgm:cxn modelId="{12ABA959-F230-431A-949F-3AE5133326A8}" type="presParOf" srcId="{2F278BF9-E1B2-4A1C-B065-C19A7B904219}" destId="{E94F35BC-9C76-400A-BBCA-0032259E2E5A}" srcOrd="1" destOrd="0" presId="urn:microsoft.com/office/officeart/2018/5/layout/IconLeafLabelList"/>
    <dgm:cxn modelId="{A918D6FC-5294-4D23-84E3-1B1E533F44D3}" type="presParOf" srcId="{2F278BF9-E1B2-4A1C-B065-C19A7B904219}" destId="{503A6D04-9ADD-43CC-9847-497CD48F2D11}" srcOrd="2" destOrd="0" presId="urn:microsoft.com/office/officeart/2018/5/layout/IconLeafLabelList"/>
    <dgm:cxn modelId="{D202B43A-6B16-46B5-9345-C6A58C2D76E7}" type="presParOf" srcId="{2F278BF9-E1B2-4A1C-B065-C19A7B904219}" destId="{20363298-B2A6-463D-A7BE-F9F67404E389}"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DFF18-9AEC-4E5E-B9AA-33D86F01A63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89000">
            <a:lnSpc>
              <a:spcPct val="100000"/>
            </a:lnSpc>
            <a:spcBef>
              <a:spcPct val="0"/>
            </a:spcBef>
            <a:spcAft>
              <a:spcPct val="35000"/>
            </a:spcAft>
            <a:buNone/>
            <a:defRPr cap="all"/>
          </a:pPr>
          <a:r>
            <a:rPr lang="fr-FR" sz="2000" kern="1200" noProof="0" dirty="0"/>
            <a:t>CMS</a:t>
          </a:r>
        </a:p>
      </dsp:txBody>
      <dsp:txXfrm>
        <a:off x="35606" y="2725540"/>
        <a:ext cx="2981250" cy="720000"/>
      </dsp:txXfrm>
    </dsp:sp>
    <dsp:sp modelId="{A201D7A7-914C-4D24-8B82-EE40155AB0BE}">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4507481" y="728102"/>
          <a:ext cx="1043437" cy="104343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89000">
            <a:lnSpc>
              <a:spcPct val="100000"/>
            </a:lnSpc>
            <a:spcBef>
              <a:spcPct val="0"/>
            </a:spcBef>
            <a:spcAft>
              <a:spcPct val="35000"/>
            </a:spcAft>
            <a:buNone/>
            <a:defRPr cap="all"/>
          </a:pPr>
          <a:r>
            <a:rPr lang="fr-FR" sz="2000" kern="1200" noProof="0" dirty="0"/>
            <a:t>ADD\REMOVE AN INSTANCE TO BE BACKUPED</a:t>
          </a:r>
        </a:p>
      </dsp:txBody>
      <dsp:txXfrm>
        <a:off x="3538574" y="2725540"/>
        <a:ext cx="2981250" cy="720000"/>
      </dsp:txXfrm>
    </dsp:sp>
    <dsp:sp modelId="{543C18BC-1989-44B2-9862-C670C61D3452}">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89000">
            <a:lnSpc>
              <a:spcPct val="100000"/>
            </a:lnSpc>
            <a:spcBef>
              <a:spcPct val="0"/>
            </a:spcBef>
            <a:spcAft>
              <a:spcPct val="35000"/>
            </a:spcAft>
            <a:buNone/>
            <a:defRPr cap="all"/>
          </a:pPr>
          <a:r>
            <a:rPr lang="fr-FR" sz="2000" kern="1200" noProof="0" dirty="0"/>
            <a:t>MONITORING AND LOGS.</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Liste d’icônes en forme de feuilles avec étiquettes"/>
  <dgm:desc val="Permet de représenter des blocs d’informations non séquentiels ou groupés accompagnés d’éléments visuels associés. Fonctionne de manière optimale avec des icônes ou des petites images avec de courtes légendes de text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B00FB3-878C-48C2-8C7D-21F9269E0B92}" type="datetimeFigureOut">
              <a:rPr lang="fr-FR" smtClean="0"/>
              <a:t>17/02/2024</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C63EFA-D7B4-42C0-A4A1-6A6729E7549E}" type="slidenum">
              <a:rPr lang="fr-FR" smtClean="0"/>
              <a:t>‹N°›</a:t>
            </a:fld>
            <a:endParaRPr lang="fr-FR" dirty="0"/>
          </a:p>
        </p:txBody>
      </p:sp>
    </p:spTree>
    <p:extLst>
      <p:ext uri="{BB962C8B-B14F-4D97-AF65-F5344CB8AC3E}">
        <p14:creationId xmlns:p14="http://schemas.microsoft.com/office/powerpoint/2010/main" val="40385947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A74C6-9610-4EFF-A8CF-5CEBE7B27DC5}" type="datetimeFigureOut">
              <a:rPr lang="fr-FR" noProof="0" smtClean="0"/>
              <a:t>17/02/2024</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1FD56-AA2F-4452-9FAC-B4C8D48F1372}" type="slidenum">
              <a:rPr lang="fr-FR" noProof="0" smtClean="0"/>
              <a:t>‹N°›</a:t>
            </a:fld>
            <a:endParaRPr lang="fr-FR" noProof="0" dirty="0"/>
          </a:p>
        </p:txBody>
      </p:sp>
    </p:spTree>
    <p:extLst>
      <p:ext uri="{BB962C8B-B14F-4D97-AF65-F5344CB8AC3E}">
        <p14:creationId xmlns:p14="http://schemas.microsoft.com/office/powerpoint/2010/main" val="841435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CA1FD56-AA2F-4452-9FAC-B4C8D48F1372}" type="slidenum">
              <a:rPr lang="fr-FR" smtClean="0"/>
              <a:t>1</a:t>
            </a:fld>
            <a:endParaRPr lang="fr-FR" dirty="0"/>
          </a:p>
        </p:txBody>
      </p:sp>
    </p:spTree>
    <p:extLst>
      <p:ext uri="{BB962C8B-B14F-4D97-AF65-F5344CB8AC3E}">
        <p14:creationId xmlns:p14="http://schemas.microsoft.com/office/powerpoint/2010/main" val="1396473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CA1FD56-AA2F-4452-9FAC-B4C8D48F1372}" type="slidenum">
              <a:rPr lang="fr-FR" smtClean="0"/>
              <a:t>2</a:t>
            </a:fld>
            <a:endParaRPr lang="fr-FR" dirty="0"/>
          </a:p>
        </p:txBody>
      </p:sp>
    </p:spTree>
    <p:extLst>
      <p:ext uri="{BB962C8B-B14F-4D97-AF65-F5344CB8AC3E}">
        <p14:creationId xmlns:p14="http://schemas.microsoft.com/office/powerpoint/2010/main" val="187257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noProof="0"/>
              <a:t>Modifiez le style des sous-titres du masque</a:t>
            </a:r>
            <a:endParaRPr lang="fr-FR" noProof="0" dirty="0"/>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FFBB5C9-59A7-4770-B2AA-641F3C63B4C9}" type="datetime1">
              <a:rPr lang="fr-FR" noProof="0" smtClean="0"/>
              <a:t>17/02/2024</a:t>
            </a:fld>
            <a:endParaRPr lang="fr-FR" noProof="0"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3897ECEE-8444-4057-BCDC-70E869F964AE}" type="datetime1">
              <a:rPr lang="fr-FR" noProof="0" smtClean="0"/>
              <a:t>17/02/2024</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D2E0D32C-F99B-4264-B2F8-362A1230B523}" type="datetime1">
              <a:rPr lang="fr-FR" noProof="0" smtClean="0"/>
              <a:t>17/02/2024</a:t>
            </a:fld>
            <a:endParaRPr lang="fr-FR" noProof="0"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fr-FR" noProof="0" dirty="0"/>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F7D72C39-303F-4AD1-B738-8E01CD1AAB10}" type="datetime1">
              <a:rPr lang="fr-FR" noProof="0" smtClean="0"/>
              <a:t>17/02/2024</a:t>
            </a:fld>
            <a:endParaRPr lang="fr-FR" noProof="0"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fr-FR" noProof="0"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F7F8CE47-D1E6-4DD8-AB34-2C9318886F0C}" type="datetime1">
              <a:rPr lang="fr-FR" noProof="0" smtClean="0"/>
              <a:t>17/02/2024</a:t>
            </a:fld>
            <a:endParaRPr lang="fr-FR" noProof="0"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fr-FR" noProof="0" dirty="0"/>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7F990BC9-279D-4310-92CE-1F5AE7EF8750}" type="datetime1">
              <a:rPr lang="fr-FR" noProof="0" smtClean="0"/>
              <a:t>17/02/2024</a:t>
            </a:fld>
            <a:endParaRPr lang="fr-FR" noProof="0"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fr-FR" noProof="0" dirty="0"/>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FE5801A-B430-401E-B5DD-10F987106A20}" type="datetime1">
              <a:rPr lang="fr-FR" noProof="0" smtClean="0"/>
              <a:t>17/02/2024</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5458984" y="812799"/>
            <a:ext cx="5928344" cy="5294757"/>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a:xfrm>
            <a:off x="643464" y="6446520"/>
            <a:ext cx="3517568" cy="365125"/>
          </a:xfrm>
        </p:spPr>
        <p:txBody>
          <a:bodyPr rtlCol="0"/>
          <a:lstStyle>
            <a:lvl1pPr algn="l">
              <a:defRPr/>
            </a:lvl1pPr>
          </a:lstStyle>
          <a:p>
            <a:pPr rtl="0"/>
            <a:fld id="{AC21A69B-D4C2-4BD5-8B03-93209A425E14}" type="datetime1">
              <a:rPr lang="fr-FR" noProof="0" smtClean="0"/>
              <a:t>17/02/2024</a:t>
            </a:fld>
            <a:endParaRPr lang="fr-FR" noProof="0" dirty="0"/>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fr-FR" noProof="0" dirty="0"/>
          </a:p>
        </p:txBody>
      </p:sp>
      <p:sp>
        <p:nvSpPr>
          <p:cNvPr id="7" name="Espace réservé d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fr-FR" noProof="0" smtClean="0"/>
              <a:pPr rtl="0"/>
              <a:t>‹N°›</a:t>
            </a:fld>
            <a:endParaRPr lang="fr-FR" noProof="0"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pPr rtl="0"/>
            <a:fld id="{EB14F60A-7B66-4829-887A-F663649423E8}" type="datetime1">
              <a:rPr lang="fr-FR" noProof="0" smtClean="0"/>
              <a:t>17/02/2024</a:t>
            </a:fld>
            <a:endParaRPr lang="fr-FR" noProof="0" dirty="0"/>
          </a:p>
        </p:txBody>
      </p:sp>
      <p:sp>
        <p:nvSpPr>
          <p:cNvPr id="6" name="Espace réservé au pied de page 5"/>
          <p:cNvSpPr>
            <a:spLocks noGrp="1"/>
          </p:cNvSpPr>
          <p:nvPr>
            <p:ph type="ftr" sz="quarter" idx="11"/>
          </p:nvPr>
        </p:nvSpPr>
        <p:spPr>
          <a:xfrm>
            <a:off x="1097279" y="6446838"/>
            <a:ext cx="6818262" cy="365125"/>
          </a:xfrm>
        </p:spPr>
        <p:txBody>
          <a:bodyPr rtlCol="0"/>
          <a:lstStyle/>
          <a:p>
            <a:pPr algn="l"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pPr rtl="0"/>
            <a:fld id="{03F65A44-474D-4549-A07C-6AAA0A9314B3}" type="datetime1">
              <a:rPr lang="fr-FR" noProof="0" smtClean="0"/>
              <a:t>17/02/2024</a:t>
            </a:fld>
            <a:endParaRPr lang="fr-FR" noProof="0" dirty="0"/>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pPr rtl="0"/>
            <a:fld id="{3A98EE3D-8CD1-4C3F-BD1C-C98C9596463C}" type="slidenum">
              <a:rPr lang="fr-FR" noProof="0" smtClean="0"/>
              <a:t>‹N°›</a:t>
            </a:fld>
            <a:endParaRPr lang="fr-FR" noProof="0" dirty="0"/>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prstClr val="white"/>
              </a:solidFill>
              <a:effectLst/>
              <a:uLnTx/>
              <a:uFillTx/>
              <a:latin typeface="Speak Pro" panose="020F0502020204030204"/>
              <a:ea typeface="+mn-ea"/>
              <a:cs typeface="+mn-cs"/>
            </a:endParaRPr>
          </a:p>
        </p:txBody>
      </p:sp>
      <p:sp>
        <p:nvSpPr>
          <p:cNvPr id="2" name="Titr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rtlCol="0">
            <a:normAutofit/>
          </a:bodyPr>
          <a:lstStyle/>
          <a:p>
            <a:r>
              <a:rPr lang="fr-FR" dirty="0"/>
              <a:t>MSSQL Backup Solution</a:t>
            </a:r>
          </a:p>
        </p:txBody>
      </p:sp>
      <p:sp>
        <p:nvSpPr>
          <p:cNvPr id="3" name="Sous-titr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rtlCol="0">
            <a:normAutofit/>
          </a:bodyPr>
          <a:lstStyle/>
          <a:p>
            <a:pPr rtl="0"/>
            <a:r>
              <a:rPr lang="fr-FR" dirty="0"/>
              <a:t>Exploitation GUIDE</a:t>
            </a:r>
          </a:p>
        </p:txBody>
      </p:sp>
      <p:pic>
        <p:nvPicPr>
          <p:cNvPr id="6" name="Imag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Connecteur droit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rtlCol="0">
            <a:normAutofit/>
          </a:bodyPr>
          <a:lstStyle/>
          <a:p>
            <a:r>
              <a:rPr lang="fr-FR" dirty="0"/>
              <a:t>Exploitation Usage</a:t>
            </a:r>
          </a:p>
        </p:txBody>
      </p:sp>
      <p:graphicFrame>
        <p:nvGraphicFramePr>
          <p:cNvPr id="4" name="Espace réservé du contenu 2" descr="Graphique SmartArt">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61421541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86462-3277-5B40-77C4-CABB02B3543A}"/>
              </a:ext>
            </a:extLst>
          </p:cNvPr>
          <p:cNvSpPr>
            <a:spLocks noGrp="1"/>
          </p:cNvSpPr>
          <p:nvPr>
            <p:ph type="title"/>
          </p:nvPr>
        </p:nvSpPr>
        <p:spPr/>
        <p:txBody>
          <a:bodyPr/>
          <a:lstStyle/>
          <a:p>
            <a:r>
              <a:rPr lang="fr-FR" dirty="0" err="1"/>
              <a:t>Connect</a:t>
            </a:r>
            <a:r>
              <a:rPr lang="fr-FR" dirty="0"/>
              <a:t> to the CMS</a:t>
            </a:r>
          </a:p>
        </p:txBody>
      </p:sp>
      <p:sp>
        <p:nvSpPr>
          <p:cNvPr id="7" name="Espace réservé du contenu 6">
            <a:extLst>
              <a:ext uri="{FF2B5EF4-FFF2-40B4-BE49-F238E27FC236}">
                <a16:creationId xmlns:a16="http://schemas.microsoft.com/office/drawing/2014/main" id="{D3940737-08BF-F9FA-5246-7FE0C50D9660}"/>
              </a:ext>
            </a:extLst>
          </p:cNvPr>
          <p:cNvSpPr>
            <a:spLocks noGrp="1"/>
          </p:cNvSpPr>
          <p:nvPr>
            <p:ph idx="1"/>
          </p:nvPr>
        </p:nvSpPr>
        <p:spPr>
          <a:xfrm>
            <a:off x="438377" y="5097780"/>
            <a:ext cx="3629742" cy="1206362"/>
          </a:xfrm>
        </p:spPr>
        <p:txBody>
          <a:bodyPr>
            <a:normAutofit fontScale="92500" lnSpcReduction="20000"/>
          </a:bodyPr>
          <a:lstStyle/>
          <a:p>
            <a:r>
              <a:rPr lang="fr-FR" dirty="0"/>
              <a:t>On </a:t>
            </a:r>
            <a:r>
              <a:rPr lang="fr-FR" dirty="0" err="1"/>
              <a:t>your</a:t>
            </a:r>
            <a:r>
              <a:rPr lang="fr-FR" dirty="0"/>
              <a:t> SSMS </a:t>
            </a:r>
            <a:r>
              <a:rPr lang="fr-FR" dirty="0" err="1"/>
              <a:t>you</a:t>
            </a:r>
            <a:r>
              <a:rPr lang="fr-FR" dirty="0"/>
              <a:t> can </a:t>
            </a:r>
            <a:r>
              <a:rPr lang="fr-FR" dirty="0" err="1"/>
              <a:t>registered</a:t>
            </a:r>
            <a:r>
              <a:rPr lang="fr-FR" dirty="0"/>
              <a:t> a CMS, by right </a:t>
            </a:r>
            <a:r>
              <a:rPr lang="fr-FR" dirty="0" err="1"/>
              <a:t>clicking</a:t>
            </a:r>
            <a:r>
              <a:rPr lang="fr-FR" dirty="0"/>
              <a:t> on the directory « Central Management Servers » and </a:t>
            </a:r>
            <a:r>
              <a:rPr lang="fr-FR" dirty="0" err="1"/>
              <a:t>choose</a:t>
            </a:r>
            <a:r>
              <a:rPr lang="fr-FR" dirty="0"/>
              <a:t> </a:t>
            </a:r>
            <a:r>
              <a:rPr lang="fr-FR" b="1" dirty="0" err="1"/>
              <a:t>Register</a:t>
            </a:r>
            <a:endParaRPr lang="fr-FR" b="1" dirty="0"/>
          </a:p>
        </p:txBody>
      </p:sp>
      <p:pic>
        <p:nvPicPr>
          <p:cNvPr id="9" name="Image 8">
            <a:extLst>
              <a:ext uri="{FF2B5EF4-FFF2-40B4-BE49-F238E27FC236}">
                <a16:creationId xmlns:a16="http://schemas.microsoft.com/office/drawing/2014/main" id="{C7E10587-D7B7-9701-8B40-924F70F64C25}"/>
              </a:ext>
            </a:extLst>
          </p:cNvPr>
          <p:cNvPicPr>
            <a:picLocks noChangeAspect="1"/>
          </p:cNvPicPr>
          <p:nvPr/>
        </p:nvPicPr>
        <p:blipFill rotWithShape="1">
          <a:blip r:embed="rId2"/>
          <a:srcRect l="1412"/>
          <a:stretch/>
        </p:blipFill>
        <p:spPr>
          <a:xfrm>
            <a:off x="438377" y="3070224"/>
            <a:ext cx="3629742" cy="1885576"/>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6F0A6D6C-3F59-0C68-F79B-1C93B33345C9}"/>
              </a:ext>
            </a:extLst>
          </p:cNvPr>
          <p:cNvPicPr>
            <a:picLocks noChangeAspect="1"/>
          </p:cNvPicPr>
          <p:nvPr/>
        </p:nvPicPr>
        <p:blipFill>
          <a:blip r:embed="rId3"/>
          <a:stretch>
            <a:fillRect/>
          </a:stretch>
        </p:blipFill>
        <p:spPr>
          <a:xfrm>
            <a:off x="4342784" y="2168850"/>
            <a:ext cx="3046365" cy="3386130"/>
          </a:xfrm>
          <a:prstGeom prst="rect">
            <a:avLst/>
          </a:prstGeom>
        </p:spPr>
      </p:pic>
      <p:sp>
        <p:nvSpPr>
          <p:cNvPr id="12" name="Flèche : droite 11">
            <a:extLst>
              <a:ext uri="{FF2B5EF4-FFF2-40B4-BE49-F238E27FC236}">
                <a16:creationId xmlns:a16="http://schemas.microsoft.com/office/drawing/2014/main" id="{91785501-6F60-67B3-5065-741F343FF3AE}"/>
              </a:ext>
            </a:extLst>
          </p:cNvPr>
          <p:cNvSpPr/>
          <p:nvPr/>
        </p:nvSpPr>
        <p:spPr>
          <a:xfrm>
            <a:off x="3675809" y="3757518"/>
            <a:ext cx="941294" cy="51098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3" name="Espace réservé du contenu 6">
            <a:extLst>
              <a:ext uri="{FF2B5EF4-FFF2-40B4-BE49-F238E27FC236}">
                <a16:creationId xmlns:a16="http://schemas.microsoft.com/office/drawing/2014/main" id="{F6CFE99A-540E-77F3-CB88-CB36911BE067}"/>
              </a:ext>
            </a:extLst>
          </p:cNvPr>
          <p:cNvSpPr txBox="1">
            <a:spLocks/>
          </p:cNvSpPr>
          <p:nvPr/>
        </p:nvSpPr>
        <p:spPr>
          <a:xfrm>
            <a:off x="4146456" y="5578764"/>
            <a:ext cx="3629742" cy="510988"/>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FR" dirty="0" err="1"/>
              <a:t>Connect</a:t>
            </a:r>
            <a:r>
              <a:rPr lang="fr-FR" dirty="0"/>
              <a:t> to the CMS instance</a:t>
            </a:r>
            <a:endParaRPr lang="fr-FR" b="1" dirty="0"/>
          </a:p>
        </p:txBody>
      </p:sp>
      <p:pic>
        <p:nvPicPr>
          <p:cNvPr id="15" name="Image 14">
            <a:extLst>
              <a:ext uri="{FF2B5EF4-FFF2-40B4-BE49-F238E27FC236}">
                <a16:creationId xmlns:a16="http://schemas.microsoft.com/office/drawing/2014/main" id="{8CC8BD4C-5651-36E9-E0A1-42D46D70AD62}"/>
              </a:ext>
            </a:extLst>
          </p:cNvPr>
          <p:cNvPicPr>
            <a:picLocks noChangeAspect="1"/>
          </p:cNvPicPr>
          <p:nvPr/>
        </p:nvPicPr>
        <p:blipFill rotWithShape="1">
          <a:blip r:embed="rId4"/>
          <a:srcRect t="3183" r="2473"/>
          <a:stretch/>
        </p:blipFill>
        <p:spPr>
          <a:xfrm>
            <a:off x="7919530" y="2251710"/>
            <a:ext cx="3156140" cy="2520658"/>
          </a:xfrm>
          <a:prstGeom prst="rect">
            <a:avLst/>
          </a:prstGeom>
          <a:ln>
            <a:noFill/>
          </a:ln>
          <a:effectLst>
            <a:outerShdw blurRad="292100" dist="139700" dir="2700000" algn="tl" rotWithShape="0">
              <a:srgbClr val="333333">
                <a:alpha val="65000"/>
              </a:srgbClr>
            </a:outerShdw>
          </a:effectLst>
        </p:spPr>
      </p:pic>
      <p:sp>
        <p:nvSpPr>
          <p:cNvPr id="16" name="Espace réservé du contenu 6">
            <a:extLst>
              <a:ext uri="{FF2B5EF4-FFF2-40B4-BE49-F238E27FC236}">
                <a16:creationId xmlns:a16="http://schemas.microsoft.com/office/drawing/2014/main" id="{E1922A17-640A-F87D-FA8A-6C03DAB19DF6}"/>
              </a:ext>
            </a:extLst>
          </p:cNvPr>
          <p:cNvSpPr txBox="1">
            <a:spLocks/>
          </p:cNvSpPr>
          <p:nvPr/>
        </p:nvSpPr>
        <p:spPr>
          <a:xfrm>
            <a:off x="7682729" y="4955800"/>
            <a:ext cx="3629742" cy="510988"/>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FR" dirty="0"/>
              <a:t>Don’t </a:t>
            </a:r>
            <a:r>
              <a:rPr lang="fr-FR" dirty="0" err="1"/>
              <a:t>forget</a:t>
            </a:r>
            <a:r>
              <a:rPr lang="fr-FR" dirty="0"/>
              <a:t> to trust the server </a:t>
            </a:r>
            <a:r>
              <a:rPr lang="fr-FR" dirty="0" err="1"/>
              <a:t>certificate</a:t>
            </a:r>
            <a:endParaRPr lang="fr-FR" b="1" dirty="0"/>
          </a:p>
        </p:txBody>
      </p:sp>
      <p:sp>
        <p:nvSpPr>
          <p:cNvPr id="17" name="Flèche : droite 16">
            <a:extLst>
              <a:ext uri="{FF2B5EF4-FFF2-40B4-BE49-F238E27FC236}">
                <a16:creationId xmlns:a16="http://schemas.microsoft.com/office/drawing/2014/main" id="{4C4F6CE1-75BC-8A62-A20C-DF463E8A4F4D}"/>
              </a:ext>
            </a:extLst>
          </p:cNvPr>
          <p:cNvSpPr/>
          <p:nvPr/>
        </p:nvSpPr>
        <p:spPr>
          <a:xfrm>
            <a:off x="5395318" y="2257681"/>
            <a:ext cx="2914291" cy="51098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pic>
        <p:nvPicPr>
          <p:cNvPr id="18" name="Espace réservé du contenu 4">
            <a:extLst>
              <a:ext uri="{FF2B5EF4-FFF2-40B4-BE49-F238E27FC236}">
                <a16:creationId xmlns:a16="http://schemas.microsoft.com/office/drawing/2014/main" id="{0D7C7DD5-F5C3-53E2-045D-1C2FC3F0A1A0}"/>
              </a:ext>
            </a:extLst>
          </p:cNvPr>
          <p:cNvPicPr>
            <a:picLocks noChangeAspect="1"/>
          </p:cNvPicPr>
          <p:nvPr/>
        </p:nvPicPr>
        <p:blipFill>
          <a:blip r:embed="rId5"/>
          <a:stretch>
            <a:fillRect/>
          </a:stretch>
        </p:blipFill>
        <p:spPr>
          <a:xfrm>
            <a:off x="438377" y="1870178"/>
            <a:ext cx="3188353" cy="984268"/>
          </a:xfrm>
          <a:prstGeom prst="rect">
            <a:avLst/>
          </a:prstGeom>
          <a:ln>
            <a:noFill/>
          </a:ln>
          <a:effectLst>
            <a:outerShdw blurRad="292100" dist="139700" dir="2700000" algn="tl" rotWithShape="0">
              <a:srgbClr val="333333">
                <a:alpha val="65000"/>
              </a:srgbClr>
            </a:outerShdw>
          </a:effectLst>
        </p:spPr>
      </p:pic>
      <p:sp>
        <p:nvSpPr>
          <p:cNvPr id="19" name="Flèche : bas 18">
            <a:extLst>
              <a:ext uri="{FF2B5EF4-FFF2-40B4-BE49-F238E27FC236}">
                <a16:creationId xmlns:a16="http://schemas.microsoft.com/office/drawing/2014/main" id="{C09ABCBD-2812-18C8-B18A-6BAA6694BBDD}"/>
              </a:ext>
            </a:extLst>
          </p:cNvPr>
          <p:cNvSpPr/>
          <p:nvPr/>
        </p:nvSpPr>
        <p:spPr>
          <a:xfrm>
            <a:off x="1771650" y="2928244"/>
            <a:ext cx="354330" cy="5007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09931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995CF8-9D68-EC35-4B59-615CFC675C09}"/>
              </a:ext>
            </a:extLst>
          </p:cNvPr>
          <p:cNvSpPr>
            <a:spLocks noGrp="1"/>
          </p:cNvSpPr>
          <p:nvPr>
            <p:ph type="title"/>
          </p:nvPr>
        </p:nvSpPr>
        <p:spPr/>
        <p:txBody>
          <a:bodyPr/>
          <a:lstStyle/>
          <a:p>
            <a:r>
              <a:rPr lang="fr-FR" dirty="0" err="1"/>
              <a:t>Connect</a:t>
            </a:r>
            <a:r>
              <a:rPr lang="fr-FR" dirty="0"/>
              <a:t> to the CMS (Central Backup FS)</a:t>
            </a:r>
          </a:p>
        </p:txBody>
      </p:sp>
      <p:pic>
        <p:nvPicPr>
          <p:cNvPr id="5" name="Espace réservé du contenu 4">
            <a:extLst>
              <a:ext uri="{FF2B5EF4-FFF2-40B4-BE49-F238E27FC236}">
                <a16:creationId xmlns:a16="http://schemas.microsoft.com/office/drawing/2014/main" id="{DE3D54EA-0548-8840-C817-979ADF49C4B8}"/>
              </a:ext>
            </a:extLst>
          </p:cNvPr>
          <p:cNvPicPr>
            <a:picLocks noGrp="1" noChangeAspect="1"/>
          </p:cNvPicPr>
          <p:nvPr>
            <p:ph idx="1"/>
          </p:nvPr>
        </p:nvPicPr>
        <p:blipFill>
          <a:blip r:embed="rId2"/>
          <a:stretch>
            <a:fillRect/>
          </a:stretch>
        </p:blipFill>
        <p:spPr>
          <a:xfrm>
            <a:off x="1097280" y="2205990"/>
            <a:ext cx="4220892" cy="1303020"/>
          </a:xfrm>
          <a:prstGeom prst="rect">
            <a:avLst/>
          </a:prstGeom>
          <a:ln>
            <a:noFill/>
          </a:ln>
          <a:effectLst>
            <a:outerShdw blurRad="292100" dist="139700" dir="2700000" algn="tl" rotWithShape="0">
              <a:srgbClr val="333333">
                <a:alpha val="65000"/>
              </a:srgbClr>
            </a:outerShdw>
          </a:effectLst>
        </p:spPr>
      </p:pic>
      <p:sp>
        <p:nvSpPr>
          <p:cNvPr id="6" name="ZoneTexte 5">
            <a:extLst>
              <a:ext uri="{FF2B5EF4-FFF2-40B4-BE49-F238E27FC236}">
                <a16:creationId xmlns:a16="http://schemas.microsoft.com/office/drawing/2014/main" id="{D8FFA0A7-8045-03FC-711A-265CB71EFFE9}"/>
              </a:ext>
            </a:extLst>
          </p:cNvPr>
          <p:cNvSpPr txBox="1"/>
          <p:nvPr/>
        </p:nvSpPr>
        <p:spPr>
          <a:xfrm>
            <a:off x="5722620" y="2125980"/>
            <a:ext cx="5372100" cy="1477328"/>
          </a:xfrm>
          <a:prstGeom prst="rect">
            <a:avLst/>
          </a:prstGeom>
          <a:noFill/>
        </p:spPr>
        <p:txBody>
          <a:bodyPr wrap="square" rtlCol="0">
            <a:spAutoFit/>
          </a:bodyPr>
          <a:lstStyle/>
          <a:p>
            <a:pPr algn="just"/>
            <a:r>
              <a:rPr lang="fr-FR" dirty="0"/>
              <a:t>From </a:t>
            </a:r>
            <a:r>
              <a:rPr lang="fr-FR" dirty="0" err="1"/>
              <a:t>any</a:t>
            </a:r>
            <a:r>
              <a:rPr lang="fr-FR" dirty="0"/>
              <a:t> SSMS on the site, if </a:t>
            </a:r>
            <a:r>
              <a:rPr lang="fr-FR" dirty="0" err="1"/>
              <a:t>you</a:t>
            </a:r>
            <a:r>
              <a:rPr lang="fr-FR" dirty="0"/>
              <a:t> </a:t>
            </a:r>
            <a:r>
              <a:rPr lang="fr-FR" dirty="0" err="1"/>
              <a:t>account</a:t>
            </a:r>
            <a:r>
              <a:rPr lang="fr-FR" dirty="0"/>
              <a:t> is </a:t>
            </a:r>
            <a:r>
              <a:rPr lang="fr-FR" dirty="0" err="1"/>
              <a:t>granted</a:t>
            </a:r>
            <a:r>
              <a:rPr lang="fr-FR" dirty="0"/>
              <a:t> </a:t>
            </a:r>
            <a:r>
              <a:rPr lang="fr-FR" dirty="0" err="1"/>
              <a:t>sysadmin</a:t>
            </a:r>
            <a:r>
              <a:rPr lang="fr-FR" dirty="0"/>
              <a:t> on the CMS instance </a:t>
            </a:r>
            <a:r>
              <a:rPr lang="fr-FR" dirty="0" err="1"/>
              <a:t>you</a:t>
            </a:r>
            <a:r>
              <a:rPr lang="fr-FR" dirty="0"/>
              <a:t> can </a:t>
            </a:r>
            <a:r>
              <a:rPr lang="fr-FR" dirty="0" err="1"/>
              <a:t>benefit</a:t>
            </a:r>
            <a:r>
              <a:rPr lang="fr-FR" dirty="0"/>
              <a:t> from </a:t>
            </a:r>
            <a:r>
              <a:rPr lang="fr-FR" dirty="0" err="1"/>
              <a:t>managed</a:t>
            </a:r>
            <a:r>
              <a:rPr lang="fr-FR" dirty="0"/>
              <a:t> groups and </a:t>
            </a:r>
            <a:r>
              <a:rPr lang="fr-FR" dirty="0" err="1"/>
              <a:t>registered</a:t>
            </a:r>
            <a:r>
              <a:rPr lang="fr-FR" dirty="0"/>
              <a:t> servers, run </a:t>
            </a:r>
            <a:r>
              <a:rPr lang="fr-FR" dirty="0" err="1"/>
              <a:t>queries</a:t>
            </a:r>
            <a:r>
              <a:rPr lang="fr-FR" dirty="0"/>
              <a:t> </a:t>
            </a:r>
            <a:r>
              <a:rPr lang="fr-FR" dirty="0" err="1"/>
              <a:t>againsts</a:t>
            </a:r>
            <a:r>
              <a:rPr lang="fr-FR" dirty="0"/>
              <a:t> groups of servers and control </a:t>
            </a:r>
            <a:r>
              <a:rPr lang="fr-FR" dirty="0" err="1"/>
              <a:t>which</a:t>
            </a:r>
            <a:r>
              <a:rPr lang="fr-FR" dirty="0"/>
              <a:t> </a:t>
            </a:r>
            <a:r>
              <a:rPr lang="fr-FR" dirty="0" err="1"/>
              <a:t>databases</a:t>
            </a:r>
            <a:r>
              <a:rPr lang="fr-FR" dirty="0"/>
              <a:t> instances </a:t>
            </a:r>
            <a:r>
              <a:rPr lang="fr-FR" dirty="0" err="1"/>
              <a:t>will</a:t>
            </a:r>
            <a:r>
              <a:rPr lang="fr-FR" dirty="0"/>
              <a:t> be </a:t>
            </a:r>
            <a:r>
              <a:rPr lang="fr-FR" dirty="0" err="1"/>
              <a:t>backuped</a:t>
            </a:r>
            <a:r>
              <a:rPr lang="fr-FR" dirty="0"/>
              <a:t> by the central solution.</a:t>
            </a:r>
          </a:p>
        </p:txBody>
      </p:sp>
      <p:pic>
        <p:nvPicPr>
          <p:cNvPr id="7" name="Image 6" descr="Une image contenant texte, capture d’écran, logiciel, Police&#10;&#10;Description générée automatiquement">
            <a:extLst>
              <a:ext uri="{FF2B5EF4-FFF2-40B4-BE49-F238E27FC236}">
                <a16:creationId xmlns:a16="http://schemas.microsoft.com/office/drawing/2014/main" id="{A6A6E423-C418-7A3F-02ED-86BDCD5CB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982086"/>
            <a:ext cx="4220892" cy="2240894"/>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3AF7B08D-37A3-6F3D-A9BD-BF07EAACFD0B}"/>
              </a:ext>
            </a:extLst>
          </p:cNvPr>
          <p:cNvSpPr/>
          <p:nvPr/>
        </p:nvSpPr>
        <p:spPr>
          <a:xfrm>
            <a:off x="1794510" y="3166110"/>
            <a:ext cx="3611880" cy="43719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77539491-72BC-A98F-D61A-47680B92EEB8}"/>
              </a:ext>
            </a:extLst>
          </p:cNvPr>
          <p:cNvSpPr/>
          <p:nvPr/>
        </p:nvSpPr>
        <p:spPr>
          <a:xfrm>
            <a:off x="2598714" y="3496786"/>
            <a:ext cx="609012" cy="8123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D6BA24C4-E6B9-5C48-DAE9-2C0415E7ED4F}"/>
              </a:ext>
            </a:extLst>
          </p:cNvPr>
          <p:cNvSpPr txBox="1"/>
          <p:nvPr/>
        </p:nvSpPr>
        <p:spPr>
          <a:xfrm>
            <a:off x="5722620" y="3991928"/>
            <a:ext cx="5372100" cy="1938992"/>
          </a:xfrm>
          <a:prstGeom prst="rect">
            <a:avLst/>
          </a:prstGeom>
          <a:solidFill>
            <a:schemeClr val="tx1">
              <a:lumMod val="65000"/>
              <a:lumOff val="35000"/>
            </a:schemeClr>
          </a:solidFill>
        </p:spPr>
        <p:txBody>
          <a:bodyPr wrap="square" rtlCol="0">
            <a:spAutoFit/>
          </a:bodyPr>
          <a:lstStyle/>
          <a:p>
            <a:pPr algn="just"/>
            <a:r>
              <a:rPr lang="fr-FR" sz="2000" dirty="0">
                <a:solidFill>
                  <a:schemeClr val="bg1"/>
                </a:solidFill>
              </a:rPr>
              <a:t>The CMS is compose of groups and </a:t>
            </a:r>
            <a:r>
              <a:rPr lang="fr-FR" sz="2000" dirty="0" err="1">
                <a:solidFill>
                  <a:schemeClr val="bg1"/>
                </a:solidFill>
              </a:rPr>
              <a:t>registered</a:t>
            </a:r>
            <a:r>
              <a:rPr lang="fr-FR" sz="2000" dirty="0">
                <a:solidFill>
                  <a:schemeClr val="bg1"/>
                </a:solidFill>
              </a:rPr>
              <a:t> servers.</a:t>
            </a:r>
          </a:p>
          <a:p>
            <a:pPr algn="just"/>
            <a:endParaRPr lang="fr-FR" sz="2000" dirty="0">
              <a:solidFill>
                <a:schemeClr val="bg1"/>
              </a:solidFill>
            </a:endParaRPr>
          </a:p>
          <a:p>
            <a:pPr algn="just"/>
            <a:r>
              <a:rPr lang="fr-FR" sz="2000" b="1" dirty="0">
                <a:solidFill>
                  <a:schemeClr val="bg1"/>
                </a:solidFill>
              </a:rPr>
              <a:t>The group ALL is </a:t>
            </a:r>
            <a:r>
              <a:rPr lang="fr-FR" sz="2000" b="1" dirty="0" err="1">
                <a:solidFill>
                  <a:schemeClr val="bg1"/>
                </a:solidFill>
              </a:rPr>
              <a:t>used</a:t>
            </a:r>
            <a:r>
              <a:rPr lang="fr-FR" sz="2000" b="1" dirty="0">
                <a:solidFill>
                  <a:schemeClr val="bg1"/>
                </a:solidFill>
              </a:rPr>
              <a:t> by the Central Backup Solution</a:t>
            </a:r>
            <a:r>
              <a:rPr lang="fr-FR" sz="2000" dirty="0">
                <a:solidFill>
                  <a:schemeClr val="bg1"/>
                </a:solidFill>
              </a:rPr>
              <a:t> that </a:t>
            </a:r>
            <a:r>
              <a:rPr lang="fr-FR" sz="2000" dirty="0" err="1">
                <a:solidFill>
                  <a:schemeClr val="bg1"/>
                </a:solidFill>
              </a:rPr>
              <a:t>will</a:t>
            </a:r>
            <a:r>
              <a:rPr lang="fr-FR" sz="2000" dirty="0">
                <a:solidFill>
                  <a:schemeClr val="bg1"/>
                </a:solidFill>
              </a:rPr>
              <a:t> list all the distinct </a:t>
            </a:r>
            <a:r>
              <a:rPr lang="fr-FR" sz="2000" dirty="0" err="1">
                <a:solidFill>
                  <a:schemeClr val="bg1"/>
                </a:solidFill>
              </a:rPr>
              <a:t>registered</a:t>
            </a:r>
            <a:r>
              <a:rPr lang="fr-FR" sz="2000" dirty="0">
                <a:solidFill>
                  <a:schemeClr val="bg1"/>
                </a:solidFill>
              </a:rPr>
              <a:t> instance and backup all the </a:t>
            </a:r>
            <a:r>
              <a:rPr lang="fr-FR" sz="2000" dirty="0" err="1">
                <a:solidFill>
                  <a:schemeClr val="bg1"/>
                </a:solidFill>
              </a:rPr>
              <a:t>databases</a:t>
            </a:r>
            <a:endParaRPr lang="fr-FR" sz="2000" dirty="0">
              <a:solidFill>
                <a:schemeClr val="bg1"/>
              </a:solidFill>
            </a:endParaRPr>
          </a:p>
        </p:txBody>
      </p:sp>
    </p:spTree>
    <p:extLst>
      <p:ext uri="{BB962C8B-B14F-4D97-AF65-F5344CB8AC3E}">
        <p14:creationId xmlns:p14="http://schemas.microsoft.com/office/powerpoint/2010/main" val="2491685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9DADAC-9377-ECA6-4A9F-DF5384B81E5F}"/>
              </a:ext>
            </a:extLst>
          </p:cNvPr>
          <p:cNvSpPr>
            <a:spLocks noGrp="1"/>
          </p:cNvSpPr>
          <p:nvPr>
            <p:ph type="title"/>
          </p:nvPr>
        </p:nvSpPr>
        <p:spPr/>
        <p:txBody>
          <a:bodyPr/>
          <a:lstStyle/>
          <a:p>
            <a:r>
              <a:rPr lang="fr-FR" dirty="0"/>
              <a:t>Add a </a:t>
            </a:r>
            <a:r>
              <a:rPr lang="fr-FR" dirty="0" err="1"/>
              <a:t>registered</a:t>
            </a:r>
            <a:r>
              <a:rPr lang="fr-FR" dirty="0"/>
              <a:t> server</a:t>
            </a:r>
          </a:p>
        </p:txBody>
      </p:sp>
      <p:pic>
        <p:nvPicPr>
          <p:cNvPr id="5" name="Espace réservé du contenu 4">
            <a:extLst>
              <a:ext uri="{FF2B5EF4-FFF2-40B4-BE49-F238E27FC236}">
                <a16:creationId xmlns:a16="http://schemas.microsoft.com/office/drawing/2014/main" id="{192D7F99-C4DF-3290-614D-A59D9A0A01F7}"/>
              </a:ext>
            </a:extLst>
          </p:cNvPr>
          <p:cNvPicPr>
            <a:picLocks noGrp="1" noChangeAspect="1"/>
          </p:cNvPicPr>
          <p:nvPr>
            <p:ph idx="1"/>
          </p:nvPr>
        </p:nvPicPr>
        <p:blipFill>
          <a:blip r:embed="rId2"/>
          <a:stretch>
            <a:fillRect/>
          </a:stretch>
        </p:blipFill>
        <p:spPr>
          <a:xfrm>
            <a:off x="548640" y="2137203"/>
            <a:ext cx="3403387" cy="2583594"/>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60FEB9E4-D6D0-3785-86AF-B19343C534C7}"/>
              </a:ext>
            </a:extLst>
          </p:cNvPr>
          <p:cNvSpPr/>
          <p:nvPr/>
        </p:nvSpPr>
        <p:spPr>
          <a:xfrm>
            <a:off x="1629304" y="4263391"/>
            <a:ext cx="1662536" cy="20574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E4311BA-3B79-CC31-EF12-EFECB31C8BA4}"/>
              </a:ext>
            </a:extLst>
          </p:cNvPr>
          <p:cNvSpPr txBox="1"/>
          <p:nvPr/>
        </p:nvSpPr>
        <p:spPr>
          <a:xfrm>
            <a:off x="548640" y="4914487"/>
            <a:ext cx="3403387" cy="1200329"/>
          </a:xfrm>
          <a:prstGeom prst="rect">
            <a:avLst/>
          </a:prstGeom>
          <a:noFill/>
        </p:spPr>
        <p:txBody>
          <a:bodyPr wrap="square" rtlCol="0">
            <a:spAutoFit/>
          </a:bodyPr>
          <a:lstStyle/>
          <a:p>
            <a:r>
              <a:rPr lang="fr-FR" dirty="0"/>
              <a:t>In order to </a:t>
            </a:r>
            <a:r>
              <a:rPr lang="fr-FR" dirty="0" err="1"/>
              <a:t>integrate</a:t>
            </a:r>
            <a:r>
              <a:rPr lang="fr-FR" dirty="0"/>
              <a:t> all the </a:t>
            </a:r>
            <a:r>
              <a:rPr lang="fr-FR" dirty="0" err="1"/>
              <a:t>databases</a:t>
            </a:r>
            <a:r>
              <a:rPr lang="fr-FR" dirty="0"/>
              <a:t> of one instance in the central backup solution, </a:t>
            </a:r>
            <a:r>
              <a:rPr lang="fr-FR" dirty="0" err="1"/>
              <a:t>just</a:t>
            </a:r>
            <a:r>
              <a:rPr lang="fr-FR" dirty="0"/>
              <a:t> add the instance in the ALL Group</a:t>
            </a:r>
          </a:p>
        </p:txBody>
      </p:sp>
      <p:pic>
        <p:nvPicPr>
          <p:cNvPr id="9" name="Image 8">
            <a:extLst>
              <a:ext uri="{FF2B5EF4-FFF2-40B4-BE49-F238E27FC236}">
                <a16:creationId xmlns:a16="http://schemas.microsoft.com/office/drawing/2014/main" id="{862EF7B8-072F-DFE4-1AA0-C3454C3EA7A0}"/>
              </a:ext>
            </a:extLst>
          </p:cNvPr>
          <p:cNvPicPr>
            <a:picLocks noChangeAspect="1"/>
          </p:cNvPicPr>
          <p:nvPr/>
        </p:nvPicPr>
        <p:blipFill>
          <a:blip r:embed="rId3"/>
          <a:stretch>
            <a:fillRect/>
          </a:stretch>
        </p:blipFill>
        <p:spPr>
          <a:xfrm>
            <a:off x="4372504" y="2111792"/>
            <a:ext cx="3433177" cy="3820378"/>
          </a:xfrm>
          <a:prstGeom prst="rect">
            <a:avLst/>
          </a:prstGeom>
        </p:spPr>
      </p:pic>
      <p:sp>
        <p:nvSpPr>
          <p:cNvPr id="10" name="Flèche : droite 9">
            <a:extLst>
              <a:ext uri="{FF2B5EF4-FFF2-40B4-BE49-F238E27FC236}">
                <a16:creationId xmlns:a16="http://schemas.microsoft.com/office/drawing/2014/main" id="{47244734-B084-5567-66F5-B16D7CCD23E0}"/>
              </a:ext>
            </a:extLst>
          </p:cNvPr>
          <p:cNvSpPr/>
          <p:nvPr/>
        </p:nvSpPr>
        <p:spPr>
          <a:xfrm>
            <a:off x="3739356" y="3566470"/>
            <a:ext cx="845820" cy="40005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D6745ECD-98D1-FBF4-D83D-45193BB7D747}"/>
              </a:ext>
            </a:extLst>
          </p:cNvPr>
          <p:cNvSpPr/>
          <p:nvPr/>
        </p:nvSpPr>
        <p:spPr>
          <a:xfrm>
            <a:off x="4514850" y="3166627"/>
            <a:ext cx="3223260" cy="194310"/>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731030F0-3F8A-8E83-1DF6-E33277BB6F1C}"/>
              </a:ext>
            </a:extLst>
          </p:cNvPr>
          <p:cNvSpPr txBox="1"/>
          <p:nvPr/>
        </p:nvSpPr>
        <p:spPr>
          <a:xfrm>
            <a:off x="4334723" y="5939976"/>
            <a:ext cx="3403387" cy="369332"/>
          </a:xfrm>
          <a:prstGeom prst="rect">
            <a:avLst/>
          </a:prstGeom>
          <a:noFill/>
        </p:spPr>
        <p:txBody>
          <a:bodyPr wrap="square" rtlCol="0">
            <a:spAutoFit/>
          </a:bodyPr>
          <a:lstStyle/>
          <a:p>
            <a:pPr algn="ctr"/>
            <a:r>
              <a:rPr lang="fr-FR" dirty="0"/>
              <a:t>Enter the server name</a:t>
            </a:r>
          </a:p>
        </p:txBody>
      </p:sp>
      <p:sp>
        <p:nvSpPr>
          <p:cNvPr id="13" name="Rectangle 12">
            <a:extLst>
              <a:ext uri="{FF2B5EF4-FFF2-40B4-BE49-F238E27FC236}">
                <a16:creationId xmlns:a16="http://schemas.microsoft.com/office/drawing/2014/main" id="{CA91FD47-EED3-A5E9-5D1B-B38A87469636}"/>
              </a:ext>
            </a:extLst>
          </p:cNvPr>
          <p:cNvSpPr/>
          <p:nvPr/>
        </p:nvSpPr>
        <p:spPr>
          <a:xfrm flipV="1">
            <a:off x="4766310" y="2331720"/>
            <a:ext cx="1051560" cy="29717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87A6AE35-A7D9-E408-0E30-9884AB1F46E3}"/>
              </a:ext>
            </a:extLst>
          </p:cNvPr>
          <p:cNvPicPr>
            <a:picLocks noChangeAspect="1"/>
          </p:cNvPicPr>
          <p:nvPr/>
        </p:nvPicPr>
        <p:blipFill>
          <a:blip r:embed="rId4"/>
          <a:stretch>
            <a:fillRect/>
          </a:stretch>
        </p:blipFill>
        <p:spPr>
          <a:xfrm>
            <a:off x="8226158" y="2114781"/>
            <a:ext cx="3765586" cy="3063527"/>
          </a:xfrm>
          <a:prstGeom prst="rect">
            <a:avLst/>
          </a:prstGeom>
        </p:spPr>
      </p:pic>
      <p:sp>
        <p:nvSpPr>
          <p:cNvPr id="16" name="Flèche : droite 15">
            <a:extLst>
              <a:ext uri="{FF2B5EF4-FFF2-40B4-BE49-F238E27FC236}">
                <a16:creationId xmlns:a16="http://schemas.microsoft.com/office/drawing/2014/main" id="{21FEBA88-37E1-27F9-E46B-628D5EA80F73}"/>
              </a:ext>
            </a:extLst>
          </p:cNvPr>
          <p:cNvSpPr/>
          <p:nvPr/>
        </p:nvSpPr>
        <p:spPr>
          <a:xfrm>
            <a:off x="5951222" y="2280282"/>
            <a:ext cx="2712718" cy="40005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7" name="ZoneTexte 16">
            <a:extLst>
              <a:ext uri="{FF2B5EF4-FFF2-40B4-BE49-F238E27FC236}">
                <a16:creationId xmlns:a16="http://schemas.microsoft.com/office/drawing/2014/main" id="{41F70B20-F16D-594C-17A0-4B9AE903D1F0}"/>
              </a:ext>
            </a:extLst>
          </p:cNvPr>
          <p:cNvSpPr txBox="1"/>
          <p:nvPr/>
        </p:nvSpPr>
        <p:spPr>
          <a:xfrm>
            <a:off x="8407257" y="5145319"/>
            <a:ext cx="3403387" cy="369332"/>
          </a:xfrm>
          <a:prstGeom prst="rect">
            <a:avLst/>
          </a:prstGeom>
          <a:noFill/>
        </p:spPr>
        <p:txBody>
          <a:bodyPr wrap="square" rtlCol="0">
            <a:spAutoFit/>
          </a:bodyPr>
          <a:lstStyle/>
          <a:p>
            <a:pPr algn="ctr"/>
            <a:r>
              <a:rPr lang="fr-FR" dirty="0"/>
              <a:t>Trust the server </a:t>
            </a:r>
            <a:r>
              <a:rPr lang="fr-FR" dirty="0" err="1"/>
              <a:t>certificate</a:t>
            </a:r>
            <a:endParaRPr lang="fr-FR" dirty="0"/>
          </a:p>
        </p:txBody>
      </p:sp>
    </p:spTree>
    <p:extLst>
      <p:ext uri="{BB962C8B-B14F-4D97-AF65-F5344CB8AC3E}">
        <p14:creationId xmlns:p14="http://schemas.microsoft.com/office/powerpoint/2010/main" val="857208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DD390-88DB-5E68-C82B-94158A7FC56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DF29ADA-FCEC-D9FA-7AE5-F365E92A2A51}"/>
              </a:ext>
            </a:extLst>
          </p:cNvPr>
          <p:cNvSpPr>
            <a:spLocks noGrp="1"/>
          </p:cNvSpPr>
          <p:nvPr>
            <p:ph type="title"/>
          </p:nvPr>
        </p:nvSpPr>
        <p:spPr/>
        <p:txBody>
          <a:bodyPr/>
          <a:lstStyle/>
          <a:p>
            <a:r>
              <a:rPr lang="fr-FR" dirty="0" err="1"/>
              <a:t>Remove</a:t>
            </a:r>
            <a:r>
              <a:rPr lang="fr-FR" dirty="0"/>
              <a:t> a </a:t>
            </a:r>
            <a:r>
              <a:rPr lang="fr-FR" dirty="0" err="1"/>
              <a:t>registered</a:t>
            </a:r>
            <a:r>
              <a:rPr lang="fr-FR" dirty="0"/>
              <a:t> server from the central backup solution</a:t>
            </a:r>
          </a:p>
        </p:txBody>
      </p:sp>
      <p:sp>
        <p:nvSpPr>
          <p:cNvPr id="12" name="ZoneTexte 11">
            <a:extLst>
              <a:ext uri="{FF2B5EF4-FFF2-40B4-BE49-F238E27FC236}">
                <a16:creationId xmlns:a16="http://schemas.microsoft.com/office/drawing/2014/main" id="{E1BDEBC6-047E-1173-CC21-1D7518632E2A}"/>
              </a:ext>
            </a:extLst>
          </p:cNvPr>
          <p:cNvSpPr txBox="1"/>
          <p:nvPr/>
        </p:nvSpPr>
        <p:spPr>
          <a:xfrm>
            <a:off x="1093684" y="5675859"/>
            <a:ext cx="3403387" cy="646331"/>
          </a:xfrm>
          <a:prstGeom prst="rect">
            <a:avLst/>
          </a:prstGeom>
          <a:noFill/>
        </p:spPr>
        <p:txBody>
          <a:bodyPr wrap="square" rtlCol="0">
            <a:spAutoFit/>
          </a:bodyPr>
          <a:lstStyle/>
          <a:p>
            <a:pPr algn="ctr"/>
            <a:r>
              <a:rPr lang="fr-FR" b="1" dirty="0"/>
              <a:t>Delete</a:t>
            </a:r>
            <a:r>
              <a:rPr lang="fr-FR" dirty="0"/>
              <a:t> the instance </a:t>
            </a:r>
            <a:r>
              <a:rPr lang="fr-FR" dirty="0" err="1"/>
              <a:t>will</a:t>
            </a:r>
            <a:r>
              <a:rPr lang="fr-FR" dirty="0"/>
              <a:t> </a:t>
            </a:r>
            <a:r>
              <a:rPr lang="fr-FR" dirty="0" err="1"/>
              <a:t>remove</a:t>
            </a:r>
            <a:r>
              <a:rPr lang="fr-FR" dirty="0"/>
              <a:t> it from the group the server name</a:t>
            </a:r>
          </a:p>
        </p:txBody>
      </p:sp>
      <p:sp>
        <p:nvSpPr>
          <p:cNvPr id="17" name="ZoneTexte 16">
            <a:extLst>
              <a:ext uri="{FF2B5EF4-FFF2-40B4-BE49-F238E27FC236}">
                <a16:creationId xmlns:a16="http://schemas.microsoft.com/office/drawing/2014/main" id="{B5616230-F4DC-AA5C-5B75-F6E4C996B40B}"/>
              </a:ext>
            </a:extLst>
          </p:cNvPr>
          <p:cNvSpPr txBox="1"/>
          <p:nvPr/>
        </p:nvSpPr>
        <p:spPr>
          <a:xfrm>
            <a:off x="7486650" y="5680173"/>
            <a:ext cx="3403387" cy="646331"/>
          </a:xfrm>
          <a:prstGeom prst="rect">
            <a:avLst/>
          </a:prstGeom>
          <a:noFill/>
        </p:spPr>
        <p:txBody>
          <a:bodyPr wrap="square" rtlCol="0">
            <a:spAutoFit/>
          </a:bodyPr>
          <a:lstStyle/>
          <a:p>
            <a:pPr algn="ctr"/>
            <a:r>
              <a:rPr lang="fr-FR" dirty="0"/>
              <a:t>You can </a:t>
            </a:r>
            <a:r>
              <a:rPr lang="fr-FR" dirty="0" err="1"/>
              <a:t>also</a:t>
            </a:r>
            <a:r>
              <a:rPr lang="fr-FR" dirty="0"/>
              <a:t> </a:t>
            </a:r>
            <a:r>
              <a:rPr lang="fr-FR" b="1" dirty="0"/>
              <a:t>move</a:t>
            </a:r>
            <a:r>
              <a:rPr lang="fr-FR" dirty="0"/>
              <a:t> the instance in a group </a:t>
            </a:r>
            <a:r>
              <a:rPr lang="fr-FR" dirty="0" err="1"/>
              <a:t>outside</a:t>
            </a:r>
            <a:r>
              <a:rPr lang="fr-FR" dirty="0"/>
              <a:t> the ALL </a:t>
            </a:r>
            <a:r>
              <a:rPr lang="fr-FR" dirty="0" err="1"/>
              <a:t>hirarchy</a:t>
            </a:r>
            <a:endParaRPr lang="fr-FR" dirty="0"/>
          </a:p>
        </p:txBody>
      </p:sp>
      <p:pic>
        <p:nvPicPr>
          <p:cNvPr id="14" name="Image 13">
            <a:extLst>
              <a:ext uri="{FF2B5EF4-FFF2-40B4-BE49-F238E27FC236}">
                <a16:creationId xmlns:a16="http://schemas.microsoft.com/office/drawing/2014/main" id="{D57966F8-C3FE-7082-1AA3-264BF6DA6FFF}"/>
              </a:ext>
            </a:extLst>
          </p:cNvPr>
          <p:cNvPicPr>
            <a:picLocks noChangeAspect="1"/>
          </p:cNvPicPr>
          <p:nvPr/>
        </p:nvPicPr>
        <p:blipFill>
          <a:blip r:embed="rId2"/>
          <a:stretch>
            <a:fillRect/>
          </a:stretch>
        </p:blipFill>
        <p:spPr>
          <a:xfrm>
            <a:off x="1274062" y="2134995"/>
            <a:ext cx="2848752" cy="3379656"/>
          </a:xfrm>
          <a:prstGeom prst="rect">
            <a:avLst/>
          </a:prstGeom>
          <a:ln>
            <a:noFill/>
          </a:ln>
          <a:effectLst>
            <a:outerShdw blurRad="292100" dist="139700" dir="2700000" algn="tl" rotWithShape="0">
              <a:srgbClr val="333333">
                <a:alpha val="65000"/>
              </a:srgbClr>
            </a:outerShdw>
          </a:effectLst>
        </p:spPr>
      </p:pic>
      <p:pic>
        <p:nvPicPr>
          <p:cNvPr id="19" name="Image 18">
            <a:extLst>
              <a:ext uri="{FF2B5EF4-FFF2-40B4-BE49-F238E27FC236}">
                <a16:creationId xmlns:a16="http://schemas.microsoft.com/office/drawing/2014/main" id="{5193D583-CDA7-B864-F6E8-22992BF5FEFF}"/>
              </a:ext>
            </a:extLst>
          </p:cNvPr>
          <p:cNvPicPr>
            <a:picLocks noChangeAspect="1"/>
          </p:cNvPicPr>
          <p:nvPr/>
        </p:nvPicPr>
        <p:blipFill>
          <a:blip r:embed="rId3"/>
          <a:stretch>
            <a:fillRect/>
          </a:stretch>
        </p:blipFill>
        <p:spPr>
          <a:xfrm>
            <a:off x="7314674" y="2148115"/>
            <a:ext cx="3678051" cy="3379656"/>
          </a:xfrm>
          <a:prstGeom prst="rect">
            <a:avLst/>
          </a:prstGeom>
          <a:ln>
            <a:noFill/>
          </a:ln>
          <a:effectLst>
            <a:outerShdw blurRad="292100" dist="139700" dir="2700000" algn="tl" rotWithShape="0">
              <a:srgbClr val="333333">
                <a:alpha val="65000"/>
              </a:srgbClr>
            </a:outerShdw>
          </a:effectLst>
        </p:spPr>
      </p:pic>
      <p:sp>
        <p:nvSpPr>
          <p:cNvPr id="20" name="ZoneTexte 19">
            <a:extLst>
              <a:ext uri="{FF2B5EF4-FFF2-40B4-BE49-F238E27FC236}">
                <a16:creationId xmlns:a16="http://schemas.microsoft.com/office/drawing/2014/main" id="{7844BF1D-23FA-9212-A18C-433AB4DE9395}"/>
              </a:ext>
            </a:extLst>
          </p:cNvPr>
          <p:cNvSpPr txBox="1"/>
          <p:nvPr/>
        </p:nvSpPr>
        <p:spPr>
          <a:xfrm>
            <a:off x="5166360" y="3337560"/>
            <a:ext cx="1383030" cy="769441"/>
          </a:xfrm>
          <a:prstGeom prst="rect">
            <a:avLst/>
          </a:prstGeom>
          <a:noFill/>
        </p:spPr>
        <p:txBody>
          <a:bodyPr wrap="square" rtlCol="0">
            <a:spAutoFit/>
          </a:bodyPr>
          <a:lstStyle/>
          <a:p>
            <a:pPr algn="ctr"/>
            <a:r>
              <a:rPr lang="fr-FR" sz="4400" b="1" dirty="0"/>
              <a:t>OR</a:t>
            </a:r>
          </a:p>
        </p:txBody>
      </p:sp>
    </p:spTree>
    <p:extLst>
      <p:ext uri="{BB962C8B-B14F-4D97-AF65-F5344CB8AC3E}">
        <p14:creationId xmlns:p14="http://schemas.microsoft.com/office/powerpoint/2010/main" val="2680738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D254ED-49CE-13FB-4EBE-E75344453ADD}"/>
              </a:ext>
            </a:extLst>
          </p:cNvPr>
          <p:cNvSpPr>
            <a:spLocks noGrp="1"/>
          </p:cNvSpPr>
          <p:nvPr>
            <p:ph type="title"/>
          </p:nvPr>
        </p:nvSpPr>
        <p:spPr/>
        <p:txBody>
          <a:bodyPr/>
          <a:lstStyle/>
          <a:p>
            <a:r>
              <a:rPr lang="fr-FR" dirty="0"/>
              <a:t>Monitoring the backups</a:t>
            </a:r>
          </a:p>
        </p:txBody>
      </p:sp>
      <p:pic>
        <p:nvPicPr>
          <p:cNvPr id="5" name="Espace réservé du contenu 4">
            <a:extLst>
              <a:ext uri="{FF2B5EF4-FFF2-40B4-BE49-F238E27FC236}">
                <a16:creationId xmlns:a16="http://schemas.microsoft.com/office/drawing/2014/main" id="{C8FCF6C1-0FD5-BB40-604E-711E1F5FE5E2}"/>
              </a:ext>
            </a:extLst>
          </p:cNvPr>
          <p:cNvPicPr>
            <a:picLocks noGrp="1" noChangeAspect="1"/>
          </p:cNvPicPr>
          <p:nvPr>
            <p:ph idx="1"/>
          </p:nvPr>
        </p:nvPicPr>
        <p:blipFill>
          <a:blip r:embed="rId2"/>
          <a:stretch>
            <a:fillRect/>
          </a:stretch>
        </p:blipFill>
        <p:spPr>
          <a:xfrm>
            <a:off x="1249241" y="2054412"/>
            <a:ext cx="3406831" cy="3760788"/>
          </a:xfrm>
          <a:prstGeom prst="rect">
            <a:avLst/>
          </a:prstGeom>
          <a:ln>
            <a:noFill/>
          </a:ln>
          <a:effectLst>
            <a:outerShdw blurRad="292100" dist="139700" dir="2700000" algn="tl" rotWithShape="0">
              <a:srgbClr val="333333">
                <a:alpha val="65000"/>
              </a:srgbClr>
            </a:outerShdw>
          </a:effectLst>
        </p:spPr>
      </p:pic>
      <p:sp>
        <p:nvSpPr>
          <p:cNvPr id="6" name="ZoneTexte 5">
            <a:extLst>
              <a:ext uri="{FF2B5EF4-FFF2-40B4-BE49-F238E27FC236}">
                <a16:creationId xmlns:a16="http://schemas.microsoft.com/office/drawing/2014/main" id="{A36DE5A7-2FB8-B4DE-5532-EA7514B2E0C1}"/>
              </a:ext>
            </a:extLst>
          </p:cNvPr>
          <p:cNvSpPr txBox="1"/>
          <p:nvPr/>
        </p:nvSpPr>
        <p:spPr>
          <a:xfrm>
            <a:off x="5459506" y="2097741"/>
            <a:ext cx="5696174" cy="923330"/>
          </a:xfrm>
          <a:prstGeom prst="rect">
            <a:avLst/>
          </a:prstGeom>
          <a:noFill/>
        </p:spPr>
        <p:txBody>
          <a:bodyPr wrap="square" rtlCol="0">
            <a:spAutoFit/>
          </a:bodyPr>
          <a:lstStyle/>
          <a:p>
            <a:r>
              <a:rPr lang="fr-FR" dirty="0" err="1"/>
              <a:t>Connect</a:t>
            </a:r>
            <a:r>
              <a:rPr lang="fr-FR" dirty="0"/>
              <a:t> to the CMS using SSMS to see backups jobs that launch the </a:t>
            </a:r>
            <a:r>
              <a:rPr lang="fr-FR" dirty="0" err="1"/>
              <a:t>powershell</a:t>
            </a:r>
            <a:r>
              <a:rPr lang="fr-FR" dirty="0"/>
              <a:t> scripts and trace the exécution </a:t>
            </a:r>
            <a:r>
              <a:rPr lang="fr-FR" dirty="0" err="1"/>
              <a:t>history</a:t>
            </a:r>
            <a:endParaRPr lang="fr-FR" dirty="0"/>
          </a:p>
        </p:txBody>
      </p:sp>
    </p:spTree>
    <p:extLst>
      <p:ext uri="{BB962C8B-B14F-4D97-AF65-F5344CB8AC3E}">
        <p14:creationId xmlns:p14="http://schemas.microsoft.com/office/powerpoint/2010/main" val="3925995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E94270-4ECE-4AF1-9F7B-ECE915AE1E3B}"/>
              </a:ext>
            </a:extLst>
          </p:cNvPr>
          <p:cNvSpPr>
            <a:spLocks noGrp="1"/>
          </p:cNvSpPr>
          <p:nvPr>
            <p:ph type="title"/>
          </p:nvPr>
        </p:nvSpPr>
        <p:spPr/>
        <p:txBody>
          <a:bodyPr/>
          <a:lstStyle/>
          <a:p>
            <a:r>
              <a:rPr lang="fr-FR" dirty="0"/>
              <a:t>Job </a:t>
            </a:r>
            <a:r>
              <a:rPr lang="fr-FR" dirty="0" err="1"/>
              <a:t>History</a:t>
            </a:r>
            <a:endParaRPr lang="fr-FR" dirty="0"/>
          </a:p>
        </p:txBody>
      </p:sp>
      <p:pic>
        <p:nvPicPr>
          <p:cNvPr id="5" name="Espace réservé du contenu 4">
            <a:extLst>
              <a:ext uri="{FF2B5EF4-FFF2-40B4-BE49-F238E27FC236}">
                <a16:creationId xmlns:a16="http://schemas.microsoft.com/office/drawing/2014/main" id="{E1386B9B-8AD4-30EB-876C-B1FD3EA4DC04}"/>
              </a:ext>
            </a:extLst>
          </p:cNvPr>
          <p:cNvPicPr>
            <a:picLocks noGrp="1" noChangeAspect="1"/>
          </p:cNvPicPr>
          <p:nvPr>
            <p:ph idx="1"/>
          </p:nvPr>
        </p:nvPicPr>
        <p:blipFill>
          <a:blip r:embed="rId2"/>
          <a:stretch>
            <a:fillRect/>
          </a:stretch>
        </p:blipFill>
        <p:spPr>
          <a:xfrm>
            <a:off x="1097280" y="2108200"/>
            <a:ext cx="6113264" cy="3760788"/>
          </a:xfrm>
        </p:spPr>
      </p:pic>
    </p:spTree>
    <p:extLst>
      <p:ext uri="{BB962C8B-B14F-4D97-AF65-F5344CB8AC3E}">
        <p14:creationId xmlns:p14="http://schemas.microsoft.com/office/powerpoint/2010/main" val="3443414673"/>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781_TF11437505.potx" id="{B6B28B30-434A-44ED-A7AD-D9002B198BFB}" vid="{9C6040AD-F912-4FA0-BF90-A78807B94EA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{45288F15-E5B9-4E91-BDC6-763AFA239B14}tf11437505_win32</Template>
  <TotalTime>0</TotalTime>
  <Words>245</Words>
  <Application>Microsoft Office PowerPoint</Application>
  <PresentationFormat>Grand écran</PresentationFormat>
  <Paragraphs>28</Paragraphs>
  <Slides>8</Slides>
  <Notes>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vt:i4>
      </vt:variant>
    </vt:vector>
  </HeadingPairs>
  <TitlesOfParts>
    <vt:vector size="12" baseType="lpstr">
      <vt:lpstr>Calibri</vt:lpstr>
      <vt:lpstr>Georgia Pro Cond Light</vt:lpstr>
      <vt:lpstr>Speak Pro</vt:lpstr>
      <vt:lpstr>RetrospectVTI</vt:lpstr>
      <vt:lpstr>MSSQL Backup Solution</vt:lpstr>
      <vt:lpstr>Exploitation Usage</vt:lpstr>
      <vt:lpstr>Connect to the CMS</vt:lpstr>
      <vt:lpstr>Connect to the CMS (Central Backup FS)</vt:lpstr>
      <vt:lpstr>Add a registered server</vt:lpstr>
      <vt:lpstr>Remove a registered server from the central backup solution</vt:lpstr>
      <vt:lpstr>Monitoring the backups</vt:lpstr>
      <vt:lpstr>Job History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MSSQL Backup Solution</dc:title>
  <dc:creator>Romain Ferraton</dc:creator>
  <cp:lastModifiedBy>Romain Ferraton</cp:lastModifiedBy>
  <cp:revision>4</cp:revision>
  <dcterms:created xsi:type="dcterms:W3CDTF">2024-02-16T23:36:48Z</dcterms:created>
  <dcterms:modified xsi:type="dcterms:W3CDTF">2024-02-17T00:48:25Z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